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7" r:id="rId18"/>
    <p:sldId id="25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CC"/>
    <a:srgbClr val="800000"/>
    <a:srgbClr val="0000FF"/>
    <a:srgbClr val="CC00CC"/>
    <a:srgbClr val="009900"/>
    <a:srgbClr val="FFFFCC"/>
    <a:srgbClr val="CC0000"/>
    <a:srgbClr val="FF0000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21.10.2020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t-bydleni.cz/Files/ResizedImages/FckGallery/1248986_crocus_-1x250.jpg" TargetMode="External"/><Relationship Id="rId7" Type="http://schemas.openxmlformats.org/officeDocument/2006/relationships/hyperlink" Target="http://www.zssteti-ostrovni.cz/fotky5405/020.JPG" TargetMode="External"/><Relationship Id="rId2" Type="http://schemas.openxmlformats.org/officeDocument/2006/relationships/hyperlink" Target="http://www.kalendar-diar.cz/foto/max_1339867214-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cpodsnezkou.cz/images/1322168585.jpg" TargetMode="External"/><Relationship Id="rId5" Type="http://schemas.openxmlformats.org/officeDocument/2006/relationships/hyperlink" Target="http://files.cestakduze.webnode.cz/200005106-8ca01938be/%C4%8Das.jpg" TargetMode="External"/><Relationship Id="rId4" Type="http://schemas.openxmlformats.org/officeDocument/2006/relationships/hyperlink" Target="http://i.lidovky.cz/09/061/lngal/ABC2b7f92_vlak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1331640" y="3857628"/>
            <a:ext cx="6624736" cy="17145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Anotace: </a:t>
            </a:r>
            <a:r>
              <a:rPr lang="cs-CZ" sz="1600" b="1" noProof="0" dirty="0" smtClean="0">
                <a:solidFill>
                  <a:srgbClr val="00B0F0"/>
                </a:solidFill>
              </a:rPr>
              <a:t>Materiál je určen pro žáky 6. ročníku. </a:t>
            </a:r>
            <a:r>
              <a:rPr lang="cs-CZ" sz="1600" b="1" dirty="0" smtClean="0">
                <a:solidFill>
                  <a:srgbClr val="00B0F0"/>
                </a:solidFill>
              </a:rPr>
              <a:t>Prezentace slouží k rozšíření poznatků o základní fyzikální veličině – času. </a:t>
            </a:r>
            <a:r>
              <a:rPr lang="cs-CZ" sz="1600" b="1" dirty="0">
                <a:solidFill>
                  <a:srgbClr val="00B0F0"/>
                </a:solidFill>
              </a:rPr>
              <a:t> </a:t>
            </a:r>
            <a:r>
              <a:rPr lang="cs-CZ" sz="1600" b="1" dirty="0" smtClean="0">
                <a:solidFill>
                  <a:srgbClr val="00B0F0"/>
                </a:solidFill>
              </a:rPr>
              <a:t>Žák pochopí, jak se z přirozených časových úseků došlo k současné jednotce času – sekundě. Pozná, že přirozené úseky a kalendářní pojmy se nehodí k měření času. Získá praxi v převádění zavedených odvozených jednotek času: minuta, hodina, milisekunda.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000496" y="3000372"/>
            <a:ext cx="1000132" cy="6116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Čas  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57422" y="546970"/>
            <a:ext cx="6391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Název školy: </a:t>
            </a:r>
            <a:r>
              <a:rPr lang="cs-CZ" b="1" dirty="0" smtClean="0">
                <a:solidFill>
                  <a:srgbClr val="002060"/>
                </a:solidFill>
              </a:rPr>
              <a:t>ZŠ Štětí, Ostrovní 300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Autor: </a:t>
            </a:r>
            <a:r>
              <a:rPr lang="cs-CZ" b="1" dirty="0" smtClean="0">
                <a:solidFill>
                  <a:srgbClr val="002060"/>
                </a:solidFill>
              </a:rPr>
              <a:t>Francová Alena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Vzdělávací oblast: Člověk a příroda_Fyzika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Datum: 01/2013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Název materiálu: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VY_32_INOVACE_FY.6.A.09_cas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Číslo operačního programu: </a:t>
            </a:r>
            <a:r>
              <a:rPr lang="cs-CZ" b="1" dirty="0" smtClean="0">
                <a:solidFill>
                  <a:srgbClr val="002060"/>
                </a:solidFill>
              </a:rPr>
              <a:t>CZ.1.07/1.4.00/21.1693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Název projektu: </a:t>
            </a:r>
            <a:r>
              <a:rPr lang="cs-CZ" b="1" dirty="0" smtClean="0">
                <a:solidFill>
                  <a:srgbClr val="002060"/>
                </a:solidFill>
              </a:rPr>
              <a:t>PRIMA ŠKOLA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7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1811936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0033CC"/>
                </a:solidFill>
                <a:effectLst/>
              </a:rPr>
              <a:t>4. Jana našla v jízdním řádu, že rychlík vyjíždí z Plzně v 6 h 34 minuty. Příjezd              do Prahy je v 8 h 9 minut.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dirty="0" smtClean="0">
                <a:solidFill>
                  <a:srgbClr val="0033CC"/>
                </a:solidFill>
                <a:effectLst/>
              </a:rPr>
              <a:t>Jak dlouho trvá cesta rychlíkem?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u="sng" dirty="0" smtClean="0">
                <a:solidFill>
                  <a:srgbClr val="0033CC"/>
                </a:solidFill>
                <a:effectLst/>
              </a:rPr>
              <a:t>Vyberte správnou odpověď:</a:t>
            </a:r>
            <a:endParaRPr lang="cs-CZ" sz="3200" u="sng" dirty="0">
              <a:solidFill>
                <a:srgbClr val="0033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307181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30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000628" y="271462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25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28662" y="4714884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7" name="Obrázek 6" descr="ABC2b7f92_vl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143380"/>
            <a:ext cx="3349328" cy="2271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04349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3 600 s …..1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423 ms …..0,423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12 ms …..0,12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12 h …..720 min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30 min …..0,5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15 min …..0,25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 h …..300 min</a:t>
            </a:r>
            <a:endParaRPr lang="cs-CZ" sz="3600" b="1" dirty="0">
              <a:solidFill>
                <a:srgbClr val="CC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800000"/>
                </a:solidFill>
                <a:effectLst/>
              </a:rPr>
              <a:t>5. Co je více? </a:t>
            </a:r>
            <a:br>
              <a:rPr lang="cs-CZ" sz="2800" dirty="0" smtClean="0">
                <a:solidFill>
                  <a:srgbClr val="800000"/>
                </a:solidFill>
                <a:effectLst/>
              </a:rPr>
            </a:br>
            <a:r>
              <a:rPr lang="cs-CZ" sz="2800" dirty="0" smtClean="0">
                <a:solidFill>
                  <a:srgbClr val="800000"/>
                </a:solidFill>
                <a:effectLst/>
              </a:rPr>
              <a:t>Doplňte znaménka rovnosti či nerovnosti:</a:t>
            </a:r>
            <a:endParaRPr lang="cs-CZ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28860" y="1500174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00298" y="2143116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43108" y="2714620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  <a:cs typeface="Arial"/>
              </a:rPr>
              <a:t>‹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85918" y="3357562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57422" y="3929066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357422" y="4500570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00166" y="5143512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  <a:cs typeface="Arial"/>
              </a:rPr>
              <a:t>‹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1" name="Obrázek 10" descr="č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0127" y="3429000"/>
            <a:ext cx="3950973" cy="296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rgbClr val="009900"/>
                </a:solidFill>
                <a:effectLst/>
              </a:rPr>
              <a:t>6. Vítěz maratónského běhu proběhl trať za 2 h 12 min 11s. O kolik horší čas měl závodník s časem 2 h 17 min 9s?</a:t>
            </a:r>
            <a:br>
              <a:rPr lang="cs-CZ" sz="2400" dirty="0" smtClean="0">
                <a:solidFill>
                  <a:srgbClr val="009900"/>
                </a:solidFill>
                <a:effectLst/>
              </a:rPr>
            </a:br>
            <a:r>
              <a:rPr lang="cs-CZ" sz="2400" dirty="0" smtClean="0">
                <a:solidFill>
                  <a:srgbClr val="009900"/>
                </a:solidFill>
                <a:effectLst/>
              </a:rPr>
              <a:t>Úlohu vyřešte a vyberte správnou odpověď:</a:t>
            </a:r>
            <a:endParaRPr lang="cs-CZ" sz="2400" dirty="0">
              <a:solidFill>
                <a:srgbClr val="009900"/>
              </a:solidFill>
              <a:effectLst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85786" y="1928802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2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072066" y="1714488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785786" y="4143380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5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7" name="Obrázek 6" descr="MP9004328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714752"/>
            <a:ext cx="3902768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solidFill>
                  <a:srgbClr val="FF0000"/>
                </a:solidFill>
              </a:rPr>
              <a:t>Správná odpověď: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Gregoriánský kalendář se používá od roku 1582.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Předtím se používal kalendář juliánský.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Ve světě se používá mnoho jiných kalendářů, nejpoužívanější je muslimský kalendář – hidžra a židovský kalendář.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CC00CC"/>
                </a:solidFill>
                <a:effectLst/>
              </a:rPr>
              <a:t>7. </a:t>
            </a:r>
            <a:r>
              <a:rPr lang="cs-CZ" sz="2800" u="sng" dirty="0" smtClean="0">
                <a:solidFill>
                  <a:srgbClr val="CC00CC"/>
                </a:solidFill>
                <a:effectLst/>
              </a:rPr>
              <a:t>Úloha na doma:</a:t>
            </a:r>
            <a:r>
              <a:rPr lang="cs-CZ" sz="2800" dirty="0" smtClean="0">
                <a:solidFill>
                  <a:srgbClr val="CC00CC"/>
                </a:solidFill>
                <a:effectLst/>
              </a:rPr>
              <a:t/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Najděte na internetu, odkdy se používá současný (gregoriánský) kalendář. </a:t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Jaký kalendář se používal předtím?</a:t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Používají se ve světě ještě jiné kalendáře?</a:t>
            </a:r>
            <a:endParaRPr lang="cs-CZ" sz="2800" dirty="0">
              <a:solidFill>
                <a:srgbClr val="CC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8. Jízda lanovkou z Pece pod Sněžkou na vrchol Sněžky trvá 0,5 h. V kolik hodin budeš na Sněžce, jestliže z Pece vyjedeš v 10 h 48 min?</a:t>
            </a:r>
            <a:br>
              <a:rPr lang="cs-CZ" sz="2800" dirty="0" smtClean="0">
                <a:solidFill>
                  <a:srgbClr val="0000FF"/>
                </a:solidFill>
                <a:effectLst/>
              </a:rPr>
            </a:br>
            <a:endParaRPr lang="cs-CZ" sz="2800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3786190"/>
            <a:ext cx="3071834" cy="107157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v 11 h 18 min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" name="Obrázek 4" descr="13221685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618" y="2428868"/>
            <a:ext cx="5429262" cy="4071946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285720" y="2571744"/>
            <a:ext cx="3071834" cy="107157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800000"/>
                </a:solidFill>
                <a:effectLst/>
              </a:rPr>
              <a:t>9. Petr odešel ze školy ve 12 h 55 min. Normálně trvá Petrovi cesta ze školy domů čtvrt hodiny, ale tentokrát se ještě 25 min zdržel s kamarádem.</a:t>
            </a:r>
            <a:br>
              <a:rPr lang="cs-CZ" sz="2800" dirty="0" smtClean="0">
                <a:solidFill>
                  <a:srgbClr val="800000"/>
                </a:solidFill>
                <a:effectLst/>
              </a:rPr>
            </a:br>
            <a:r>
              <a:rPr lang="cs-CZ" sz="2800" dirty="0" smtClean="0">
                <a:solidFill>
                  <a:srgbClr val="800000"/>
                </a:solidFill>
                <a:effectLst/>
              </a:rPr>
              <a:t>Kdy přišel domů?</a:t>
            </a:r>
            <a:endParaRPr lang="cs-CZ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4143380"/>
            <a:ext cx="3071834" cy="100013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v 13 h 35 min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928934"/>
            <a:ext cx="3071834" cy="100013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pic>
        <p:nvPicPr>
          <p:cNvPr id="6" name="Obrázek 5" descr="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000372"/>
            <a:ext cx="5086965" cy="2933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66CC"/>
                </a:solidFill>
                <a:effectLst/>
              </a:rPr>
              <a:t>10. 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Kamión přijel do Prahy v 18 h 14 min 50 s. Cesta trvala 5 h 17 min 20 s.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V kolik hodin kamión vyjel?</a:t>
            </a:r>
            <a:endParaRPr lang="cs-CZ" sz="2800" dirty="0">
              <a:solidFill>
                <a:srgbClr val="0066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14348" y="2643182"/>
            <a:ext cx="2786082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4143380"/>
            <a:ext cx="392738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Kamión vyjel                 ve 12 h 57 min 30 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 descr="MC90005669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71810"/>
            <a:ext cx="4143404" cy="2740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50"/>
                </a:solidFill>
              </a:rPr>
              <a:t>Tesař J., Jáchim F., Fyzika 1 pro ZŠ, Fyzikální veličiny a jejich měření, pedagogické nakladatelství, a.s., SPN 2007.</a:t>
            </a:r>
          </a:p>
          <a:p>
            <a:pPr>
              <a:buNone/>
            </a:pPr>
            <a:r>
              <a:rPr lang="cs-CZ" sz="1400" b="1" dirty="0" smtClean="0">
                <a:solidFill>
                  <a:srgbClr val="00B050"/>
                </a:solidFill>
              </a:rPr>
              <a:t>Rauner K., Havel V., a kol., Fyzika 6 pro ZŠ a víceletá gymnázia, Nakladatelství Fraus 2005.</a:t>
            </a:r>
          </a:p>
          <a:p>
            <a:pPr>
              <a:buNone/>
            </a:pPr>
            <a:r>
              <a:rPr lang="cs-CZ" sz="1400" b="1" dirty="0" smtClean="0">
                <a:solidFill>
                  <a:srgbClr val="00B050"/>
                </a:solidFill>
              </a:rPr>
              <a:t>Bohuněk, J., Sbírka úloh z fyziky pro ZŠ 1díl, Prometheus, s.r.o., ISBN 80-85849-06-2</a:t>
            </a:r>
          </a:p>
          <a:p>
            <a:pPr>
              <a:buNone/>
            </a:pPr>
            <a:r>
              <a:rPr lang="cs-CZ" sz="1400" b="1" dirty="0" smtClean="0">
                <a:solidFill>
                  <a:srgbClr val="00B050"/>
                </a:solidFill>
              </a:rPr>
              <a:t>galerie office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2"/>
              </a:rPr>
              <a:t>http://www.kalendar-diar.cz/foto/max_1339867214-0.jpg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3"/>
              </a:rPr>
              <a:t>http://www.svet-bydleni.cz/Files/ResizedImages/FckGallery/1248986_crocus_-1x250.jpg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4"/>
              </a:rPr>
              <a:t>http://i.lidovky.cz/09/061/lngal/ABC2b7f92_vlak.jpg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5"/>
              </a:rPr>
              <a:t>http://files.cestakduze.webnode.cz/200005106-8ca01938be/%C4%8Das.jpg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6"/>
              </a:rPr>
              <a:t>http://www.pecpodsnezkou.cz/images/1322168585.jpg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  <a:hlinkClick r:id="rId7"/>
              </a:rPr>
              <a:t>http://www.zssteti-ostrovni.cz/fotky5405/020.JPG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rgbClr val="00B050"/>
                </a:solidFill>
              </a:rPr>
              <a:t>[cit</a:t>
            </a:r>
            <a:r>
              <a:rPr lang="cs-CZ" sz="1400" b="1" dirty="0" smtClean="0">
                <a:solidFill>
                  <a:srgbClr val="00B050"/>
                </a:solidFill>
              </a:rPr>
              <a:t>:2013-01-23</a:t>
            </a:r>
            <a:r>
              <a:rPr lang="en-US" sz="1400" b="1" dirty="0" smtClean="0">
                <a:solidFill>
                  <a:srgbClr val="00B050"/>
                </a:solidFill>
              </a:rPr>
              <a:t>]</a:t>
            </a:r>
            <a:endParaRPr lang="cs-CZ" sz="1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sz="1400" b="1" dirty="0">
              <a:solidFill>
                <a:srgbClr val="00B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9690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Použité zdroje: </a:t>
            </a:r>
            <a:endParaRPr lang="cs-CZ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b="1" noProof="0" dirty="0" smtClean="0">
                <a:solidFill>
                  <a:srgbClr val="00B0F0"/>
                </a:solidFill>
              </a:rPr>
              <a:t>Materiál je určen pro žáky 6. ročníku. 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Prezentace slouží k rozšíření poznatků o základní fyzikální veličině – času.  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Žák pochopí, jak se z přirozených časových úseků došlo k současné jednotce času – sekundě. 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Žák pozná, že přirozené úseky a kalendářní pojmy se nehodí k měření času. 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Žák získá praxi v převádění zavedených odvozených jednotek času: minuta, hodina, milisekunda.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Žák řeší úlohy, odpovídá na otázky, převádí jednotky času.</a:t>
            </a:r>
          </a:p>
          <a:p>
            <a:pPr marL="457200" indent="-457200"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Otázky slouží k upevnění naučeného učiva, ke zkoušení, mohou být součástí testu.</a:t>
            </a:r>
            <a:endParaRPr lang="cs-CZ" sz="2000" b="1" dirty="0">
              <a:solidFill>
                <a:srgbClr val="00B0F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9690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Metodika prezentace: 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Den</a:t>
            </a:r>
            <a:r>
              <a:rPr lang="cs-CZ" sz="2400" b="1" dirty="0" smtClean="0">
                <a:solidFill>
                  <a:srgbClr val="FF0066"/>
                </a:solidFill>
              </a:rPr>
              <a:t> můžeme stanovit jako dobu mezi dvěma                 po sobě následujícími průchody slunce nejvyšším bodem na obloze (kulminacemi slunce).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Měsíc</a:t>
            </a:r>
            <a:r>
              <a:rPr lang="cs-CZ" sz="2400" b="1" dirty="0" smtClean="0">
                <a:solidFill>
                  <a:srgbClr val="FF0066"/>
                </a:solidFill>
              </a:rPr>
              <a:t> je doba mezi dvěma následujícími úplňky.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Ro</a:t>
            </a:r>
            <a:r>
              <a:rPr lang="cs-CZ" sz="2400" b="1" dirty="0" smtClean="0">
                <a:solidFill>
                  <a:srgbClr val="FF0066"/>
                </a:solidFill>
              </a:rPr>
              <a:t>k je doba mezi dvěma následujícími jarními rovnodennostmi.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66"/>
                </a:solidFill>
              </a:rPr>
              <a:t>!!! Země ani Měsíc se však nepohybují přesně               po kruhové dráze, jejich pohyb je navíc narušen pohyby jiných planet.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660033"/>
                </a:solidFill>
              </a:rPr>
              <a:t>To způsobuje, že všechny přirozené časové úseky SE MĚNÍ. </a:t>
            </a:r>
            <a:endParaRPr lang="cs-CZ" sz="2400" b="1" u="sng" dirty="0">
              <a:solidFill>
                <a:srgbClr val="660033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2547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660066"/>
                </a:solidFill>
                <a:effectLst/>
              </a:rPr>
              <a:t>Den, měsíc, rok</a:t>
            </a:r>
            <a:endParaRPr lang="cs-CZ" sz="2800" dirty="0">
              <a:solidFill>
                <a:srgbClr val="6600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Den, jako první přirozený časový úsek, podle kterého lidé určovali čas.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V nejrůznějších lidských činnostech se vyskytovala i v minulosti potřeba kratších časových jednotek, než je den.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Postupným dělením dne tak vznikly hodiny, minuty a sekundy.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Toto dělení, jehož základem jsou čísla 12             a 60, má původ ve staré Sumerské říši tisíce let před naším letopočtem.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86834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8000"/>
                </a:solidFill>
                <a:effectLst/>
              </a:rPr>
              <a:t>Historie:</a:t>
            </a:r>
            <a:endParaRPr lang="cs-CZ" sz="3200" dirty="0">
              <a:solidFill>
                <a:srgbClr val="008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Značka: t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Základní jednotka: sekunda </a:t>
            </a:r>
            <a:r>
              <a:rPr lang="en-US" sz="3200" b="1" dirty="0" smtClean="0">
                <a:solidFill>
                  <a:srgbClr val="000099"/>
                </a:solidFill>
              </a:rPr>
              <a:t>[</a:t>
            </a:r>
            <a:r>
              <a:rPr lang="cs-CZ" sz="3200" b="1" dirty="0" smtClean="0">
                <a:solidFill>
                  <a:srgbClr val="000099"/>
                </a:solidFill>
              </a:rPr>
              <a:t>s</a:t>
            </a:r>
            <a:r>
              <a:rPr lang="en-US" sz="3200" b="1" dirty="0" smtClean="0">
                <a:solidFill>
                  <a:srgbClr val="000099"/>
                </a:solidFill>
              </a:rPr>
              <a:t>]</a:t>
            </a:r>
            <a:endParaRPr lang="cs-CZ" sz="3200" b="1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(sekunda je stanovena pomocí velmi pravidelného vlnění, které vychází               z atomů)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Ze sekundy se odvozují delší jednotky času: minuta, hodina, den.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Krátké doby se měří v milisekundách.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868346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 </a:t>
            </a:r>
            <a:r>
              <a:rPr lang="cs-CZ" sz="2800" u="sng" dirty="0" smtClean="0">
                <a:solidFill>
                  <a:srgbClr val="FF0000"/>
                </a:solidFill>
                <a:effectLst/>
              </a:rPr>
              <a:t>ZAPIŠTE SI: </a:t>
            </a:r>
            <a:r>
              <a:rPr lang="cs-CZ" sz="2800" dirty="0" smtClean="0">
                <a:solidFill>
                  <a:srgbClr val="0000FF"/>
                </a:solidFill>
                <a:effectLst/>
              </a:rPr>
              <a:t>ČAS-základní fyzikální veličina</a:t>
            </a:r>
            <a:endParaRPr lang="cs-CZ" sz="2800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93978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/>
              </a:rPr>
              <a:t>Tabulka jednotek času:</a:t>
            </a:r>
            <a:endParaRPr lang="cs-CZ" sz="28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4348" y="1397000"/>
          <a:ext cx="7929618" cy="43992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1500198"/>
                <a:gridCol w="4071966"/>
              </a:tblGrid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jednotka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značka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převody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d=24 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hodina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h=60 </a:t>
                      </a:r>
                      <a:r>
                        <a:rPr lang="cs-CZ" sz="2800" b="1" baseline="0" dirty="0" smtClean="0">
                          <a:solidFill>
                            <a:schemeClr val="tx1"/>
                          </a:solidFill>
                        </a:rPr>
                        <a:t>min=3 600 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minuta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min=60 s</a:t>
                      </a:r>
                    </a:p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min=1/60 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milisekunda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ms=0,001</a:t>
                      </a:r>
                      <a:r>
                        <a:rPr lang="cs-CZ" sz="2800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34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u="sng" dirty="0" smtClean="0">
                <a:solidFill>
                  <a:srgbClr val="CC00CC"/>
                </a:solidFill>
              </a:rPr>
              <a:t>Kalendářní měsíc a rok </a:t>
            </a:r>
            <a:r>
              <a:rPr lang="cs-CZ" sz="3200" b="1" dirty="0" smtClean="0">
                <a:solidFill>
                  <a:srgbClr val="CC00CC"/>
                </a:solidFill>
              </a:rPr>
              <a:t>nejsou jednotky času, protože jejich doba je RŮZNÁ (měsíce mají 28,29, 30 nebo 31 dnů, rok má 365 nebo 366 dnů)</a:t>
            </a:r>
            <a:endParaRPr lang="cs-CZ" sz="3200" b="1" dirty="0">
              <a:solidFill>
                <a:srgbClr val="CC00CC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990099"/>
                </a:solidFill>
                <a:effectLst/>
              </a:rPr>
              <a:t>Kalendářní měsíc a rok:</a:t>
            </a:r>
            <a:endParaRPr lang="cs-CZ" sz="3200" dirty="0">
              <a:solidFill>
                <a:srgbClr val="990099"/>
              </a:solidFill>
              <a:effectLst/>
            </a:endParaRPr>
          </a:p>
        </p:txBody>
      </p:sp>
      <p:pic>
        <p:nvPicPr>
          <p:cNvPr id="4" name="Obrázek 3" descr="max_1339867214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929066"/>
            <a:ext cx="381000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2 min=         (s)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150 min=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105 s= 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495 min=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4,5 min=      (s)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5 400 s=  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1,25 h=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900 s=  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3 h 15 min=   (h)</a:t>
            </a:r>
          </a:p>
          <a:p>
            <a:pPr>
              <a:buNone/>
            </a:pPr>
            <a:endParaRPr lang="cs-CZ" sz="2800" b="1" dirty="0">
              <a:solidFill>
                <a:srgbClr val="00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0099"/>
                </a:solidFill>
                <a:effectLst/>
              </a:rPr>
              <a:t>1. Vyjádřete v určených jednotkách:</a:t>
            </a:r>
            <a:endParaRPr lang="cs-CZ" sz="2800" dirty="0">
              <a:solidFill>
                <a:srgbClr val="000099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214810" y="928670"/>
            <a:ext cx="2928958" cy="514353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ŘEŠENÍ: 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120 s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2,5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1,75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8,25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270 s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1,5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75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3,25 h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20430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FF0066"/>
                </a:solidFill>
              </a:rPr>
              <a:t>31 dní</a:t>
            </a: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FF0066"/>
                </a:solidFill>
              </a:rPr>
              <a:t>30 dní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660033"/>
                </a:solidFill>
                <a:effectLst/>
              </a:rPr>
              <a:t>2. K počtu dní přiřaďte měsíce roku:</a:t>
            </a:r>
            <a:endParaRPr lang="cs-CZ" sz="2800" dirty="0">
              <a:solidFill>
                <a:srgbClr val="660033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786050" y="1500174"/>
            <a:ext cx="5786478" cy="192882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660033"/>
                </a:solidFill>
              </a:rPr>
              <a:t>leden, březen, květen, červenec, srpen, říjen, prosinec</a:t>
            </a:r>
            <a:endParaRPr lang="cs-CZ" sz="2800" b="1" dirty="0">
              <a:solidFill>
                <a:srgbClr val="660033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57488" y="4071942"/>
            <a:ext cx="5786478" cy="192882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660033"/>
                </a:solidFill>
              </a:rPr>
              <a:t>duben, červen, září, listopad</a:t>
            </a:r>
            <a:endParaRPr lang="cs-CZ" sz="2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6615130" cy="2161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Správná odpověď: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28 dní (nepřestupný rok)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29 dní (přestupný rok)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8000"/>
                </a:solidFill>
                <a:effectLst/>
              </a:rPr>
              <a:t>3. Kolik dní má únor? </a:t>
            </a:r>
            <a:endParaRPr lang="cs-CZ" sz="3600" dirty="0">
              <a:solidFill>
                <a:srgbClr val="008000"/>
              </a:solidFill>
              <a:effectLst/>
            </a:endParaRPr>
          </a:p>
        </p:txBody>
      </p:sp>
      <p:pic>
        <p:nvPicPr>
          <p:cNvPr id="4" name="Obrázek 3" descr="1248986_crocus_-1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356030"/>
            <a:ext cx="4857784" cy="3255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955</Words>
  <Application>Microsoft Office PowerPoint</Application>
  <PresentationFormat>Předvádění na obrazovce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Snímek 1</vt:lpstr>
      <vt:lpstr>Den, měsíc, rok</vt:lpstr>
      <vt:lpstr>Historie:</vt:lpstr>
      <vt:lpstr> ZAPIŠTE SI: ČAS-základní fyzikální veličina</vt:lpstr>
      <vt:lpstr>Tabulka jednotek času:</vt:lpstr>
      <vt:lpstr>Kalendářní měsíc a rok:</vt:lpstr>
      <vt:lpstr>1. Vyjádřete v určených jednotkách:</vt:lpstr>
      <vt:lpstr>2. K počtu dní přiřaďte měsíce roku:</vt:lpstr>
      <vt:lpstr>3. Kolik dní má únor? </vt:lpstr>
      <vt:lpstr>4. Jana našla v jízdním řádu, že rychlík vyjíždí z Plzně v 6 h 34 minuty. Příjezd              do Prahy je v 8 h 9 minut. Jak dlouho trvá cesta rychlíkem? Vyberte správnou odpověď:</vt:lpstr>
      <vt:lpstr>5. Co je více?  Doplňte znaménka rovnosti či nerovnosti:</vt:lpstr>
      <vt:lpstr>6. Vítěz maratónského běhu proběhl trať za 2 h 12 min 11s. O kolik horší čas měl závodník s časem 2 h 17 min 9s? Úlohu vyřešte a vyberte správnou odpověď:</vt:lpstr>
      <vt:lpstr>7. Úloha na doma: Najděte na internetu, odkdy se používá současný (gregoriánský) kalendář.  Jaký kalendář se používal předtím? Používají se ve světě ještě jiné kalendáře?</vt:lpstr>
      <vt:lpstr>8. Jízda lanovkou z Pece pod Sněžkou na vrchol Sněžky trvá 0,5 h. V kolik hodin budeš na Sněžce, jestliže z Pece vyjedeš v 10 h 48 min? </vt:lpstr>
      <vt:lpstr>9. Petr odešel ze školy ve 12 h 55 min. Normálně trvá Petrovi cesta ze školy domů čtvrt hodiny, ale tentokrát se ještě 25 min zdržel s kamarádem. Kdy přišel domů?</vt:lpstr>
      <vt:lpstr>10.  Kamión přijel do Prahy v 18 h 14 min 50 s. Cesta trvala 5 h 17 min 20 s. V kolik hodin kamión vyjel?</vt:lpstr>
      <vt:lpstr>Použité zdroje: </vt:lpstr>
      <vt:lpstr>Metodika prezentace: </vt:lpstr>
    </vt:vector>
  </TitlesOfParts>
  <Company>Franc-omitky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Jitka</cp:lastModifiedBy>
  <cp:revision>19</cp:revision>
  <dcterms:created xsi:type="dcterms:W3CDTF">2013-01-14T19:26:28Z</dcterms:created>
  <dcterms:modified xsi:type="dcterms:W3CDTF">2020-10-20T22:34:52Z</dcterms:modified>
</cp:coreProperties>
</file>